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79" r:id="rId2"/>
    <p:sldId id="337" r:id="rId3"/>
    <p:sldId id="312" r:id="rId4"/>
    <p:sldId id="260" r:id="rId5"/>
    <p:sldId id="318" r:id="rId6"/>
    <p:sldId id="304" r:id="rId7"/>
    <p:sldId id="331" r:id="rId8"/>
    <p:sldId id="324" r:id="rId9"/>
    <p:sldId id="290" r:id="rId10"/>
    <p:sldId id="307" r:id="rId11"/>
    <p:sldId id="323" r:id="rId12"/>
    <p:sldId id="333" r:id="rId13"/>
    <p:sldId id="334" r:id="rId14"/>
    <p:sldId id="335" r:id="rId15"/>
    <p:sldId id="339" r:id="rId16"/>
    <p:sldId id="332" r:id="rId17"/>
    <p:sldId id="270" r:id="rId18"/>
    <p:sldId id="336" r:id="rId19"/>
    <p:sldId id="338" r:id="rId20"/>
    <p:sldId id="299" r:id="rId21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8" autoAdjust="0"/>
    <p:restoredTop sz="81937" autoAdjust="0"/>
  </p:normalViewPr>
  <p:slideViewPr>
    <p:cSldViewPr snapToGrid="0">
      <p:cViewPr varScale="1">
        <p:scale>
          <a:sx n="70" d="100"/>
          <a:sy n="70" d="100"/>
        </p:scale>
        <p:origin x="16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69E7B72-BF2B-4FDF-AAE3-0D11872F004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7C3F04E-B3CD-44C1-B75C-948BF05D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0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4FC5C68-FD95-4AF2-AD91-F96B00599FA5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4E10F70-386E-437C-A751-186527B05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90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10F70-386E-437C-A751-186527B051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4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10F70-386E-437C-A751-186527B051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9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10F70-386E-437C-A751-186527B051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32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10F70-386E-437C-A751-186527B051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3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10F70-386E-437C-A751-186527B051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10F70-386E-437C-A751-186527B051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78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10F70-386E-437C-A751-186527B051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27748-D07B-4953-B935-FF12A4BC97CF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9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6EAA-6AF6-43F2-8EB6-BECEFDBAB30F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2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4DF58-2FFF-4F40-8BE2-9F188D6E80B6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0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F21E-1DF3-42FB-BFDA-59FAF0F66737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86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8545-1585-4E12-9950-0E6DDD86BF6E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1361-BC69-4BF4-B0D7-5BB1E862EAE7}" type="datetime1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4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A8341-4A06-435B-994D-7CBF964FE4BF}" type="datetime1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9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F132-4E43-4275-9AB0-47CE23316694}" type="datetime1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3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DEA0-2480-4FA9-A839-465424E719A7}" type="datetime1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5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20FF5-5993-4E92-9784-4E7033F5DCBA}" type="datetime1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0AA8-742E-43D9-8A30-6A22B7D8E31E}" type="datetime1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58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A5BBF-23A7-47C8-A823-6C25AFC23971}" type="datetime1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4A19-9C2E-49D9-999F-1D1C87D58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13.m4a"/><Relationship Id="rId7" Type="http://schemas.openxmlformats.org/officeDocument/2006/relationships/image" Target="../media/image22.jpeg"/><Relationship Id="rId2" Type="http://schemas.microsoft.com/office/2007/relationships/media" Target="../media/media13.m4a"/><Relationship Id="rId1" Type="http://schemas.openxmlformats.org/officeDocument/2006/relationships/tags" Target="../tags/tag3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1.emf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wmf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-76053"/>
            <a:ext cx="9144000" cy="1371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5486401"/>
            <a:ext cx="9144000" cy="1371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25" r="1000" b="1892"/>
          <a:stretch/>
        </p:blipFill>
        <p:spPr>
          <a:xfrm>
            <a:off x="-68828" y="257977"/>
            <a:ext cx="9261990" cy="5541819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spect="1"/>
          </p:cNvSpPr>
          <p:nvPr/>
        </p:nvSpPr>
        <p:spPr>
          <a:xfrm>
            <a:off x="-49164" y="-76053"/>
            <a:ext cx="919316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sea ice in mercury cycling and air-sea exchange in the Arctic Ocean in late spring</a:t>
            </a:r>
            <a:endParaRPr lang="en-US" sz="3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P Mason, Hannah Inman and Yipeng He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Marine Sciences, University of Connecticut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Marissa Despins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Wright State University</a:t>
            </a:r>
          </a:p>
          <a:p>
            <a:pPr algn="ctr"/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thanks to NSF for funding and 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to collaborators on the cruise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AGU Fall Meeting, December 16, 2021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875" y="5124314"/>
            <a:ext cx="1700298" cy="170029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15C068-8731-4DDF-8D4D-9CDC4CA9F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0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6"/>
    </mc:Choice>
    <mc:Fallback>
      <p:transition spd="slow" advTm="2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lum bright="-7000" contrast="5000"/>
          </a:blip>
          <a:stretch>
            <a:fillRect/>
          </a:stretch>
        </p:blipFill>
        <p:spPr>
          <a:xfrm>
            <a:off x="0" y="288931"/>
            <a:ext cx="4954181" cy="31706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65350" y="690875"/>
            <a:ext cx="40132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C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 water Hg(0) concentrations (</a:t>
            </a:r>
            <a:r>
              <a:rPr lang="en-C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C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lang="en-CA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C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in the Arctic Ocean during a summer (left; </a:t>
            </a:r>
            <a:r>
              <a:rPr lang="en-C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Andersson</a:t>
            </a:r>
            <a:r>
              <a:rPr lang="en-C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2008) and fall (right; DiMento et al., 2019) cruise. Grey areas indicate ice-covered water. The area indicated with a punctuated line represents the outflow region from the Mackenzie River Basin.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860" y="3459608"/>
            <a:ext cx="5692140" cy="32618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8590" y="4474706"/>
            <a:ext cx="34518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dissolved Hg</a:t>
            </a:r>
            <a:r>
              <a:rPr lang="en-US" sz="20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(Hg</a:t>
            </a:r>
            <a:r>
              <a:rPr lang="en-US" sz="20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000" baseline="-25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diss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along the U.S. Arctic GEOTRACES cruise into the marginal (light blue shading; 73.5-81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N, 79-77.5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N) and contiguous ice (light red shading; 81-90-79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N) zones.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2876" y="17511"/>
            <a:ext cx="4335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Gaseous Hg buildup under Ice?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291" y="3459607"/>
            <a:ext cx="210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Dastoor et al. (2021)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5F40CB-FCBC-4B69-AAFB-25005F20F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6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64"/>
    </mc:Choice>
    <mc:Fallback>
      <p:transition spd="slow" advTm="6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29338" r="22421" b="47995"/>
          <a:stretch/>
        </p:blipFill>
        <p:spPr>
          <a:xfrm>
            <a:off x="0" y="0"/>
            <a:ext cx="5880173" cy="2438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4" r="20626" b="9355"/>
          <a:stretch/>
        </p:blipFill>
        <p:spPr>
          <a:xfrm>
            <a:off x="0" y="2471481"/>
            <a:ext cx="6888481" cy="4302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1019" y="120433"/>
            <a:ext cx="217005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Underway Hg(0) during May/June 2021 on the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Sikuliaq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cruise track left. For comparison, 0.02 ng/L = 100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pmol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lower than found previously under ice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2594" y="481781"/>
            <a:ext cx="521109" cy="361827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036383" y="757082"/>
            <a:ext cx="230817" cy="31758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B9CBC5-BD6C-4002-ACD7-B899E3213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5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11"/>
    </mc:Choice>
    <mc:Fallback>
      <p:transition spd="slow" advTm="3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12901" y="787256"/>
            <a:ext cx="8443164" cy="5887718"/>
            <a:chOff x="168522" y="97445"/>
            <a:chExt cx="8443164" cy="58877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3" t="15027" r="23025" b="16714"/>
            <a:stretch/>
          </p:blipFill>
          <p:spPr>
            <a:xfrm>
              <a:off x="217245" y="147826"/>
              <a:ext cx="4056728" cy="283464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05" t="15700" r="23595" b="15249"/>
            <a:stretch/>
          </p:blipFill>
          <p:spPr>
            <a:xfrm>
              <a:off x="4570902" y="97445"/>
              <a:ext cx="4002776" cy="28791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10" t="15474" r="22987" b="17158"/>
            <a:stretch/>
          </p:blipFill>
          <p:spPr>
            <a:xfrm>
              <a:off x="168522" y="3152962"/>
              <a:ext cx="4106691" cy="2832201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775758" y="655962"/>
              <a:ext cx="1252726" cy="963912"/>
              <a:chOff x="778322" y="666949"/>
              <a:chExt cx="1252726" cy="96391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041614" y="1065878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767756" y="666949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47837" y="943948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7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287878" y="943947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8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78322" y="1353862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9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5652" y="2141423"/>
              <a:ext cx="581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4,10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1575" y="2625558"/>
              <a:ext cx="1343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Black" panose="020B0A04020102020204" pitchFamily="34" charset="0"/>
                </a:rPr>
                <a:t>0512-2156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68048" y="2647393"/>
              <a:ext cx="1343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Black" panose="020B0A04020102020204" pitchFamily="34" charset="0"/>
                </a:rPr>
                <a:t>0513-2228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31575" y="5646609"/>
              <a:ext cx="1343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Black" panose="020B0A04020102020204" pitchFamily="34" charset="0"/>
                </a:rPr>
                <a:t>0515-2333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7" t="15474" r="23991" b="17158"/>
            <a:stretch/>
          </p:blipFill>
          <p:spPr>
            <a:xfrm>
              <a:off x="4570902" y="3152961"/>
              <a:ext cx="4035886" cy="28322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268048" y="5646609"/>
              <a:ext cx="1343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Black" panose="020B0A04020102020204" pitchFamily="34" charset="0"/>
                </a:rPr>
                <a:t>0520-2105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095778" y="594995"/>
              <a:ext cx="1235698" cy="952927"/>
              <a:chOff x="795350" y="666949"/>
              <a:chExt cx="1235698" cy="952927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041614" y="1065878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767756" y="666949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6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447837" y="943948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7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287878" y="943947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8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95350" y="1342877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9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75979" y="3695559"/>
              <a:ext cx="1252726" cy="963912"/>
              <a:chOff x="778322" y="666949"/>
              <a:chExt cx="1252726" cy="963912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041614" y="1065878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767756" y="666949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6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447837" y="943948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7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287878" y="943947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8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78322" y="1353862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9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145741" y="3686941"/>
              <a:ext cx="1252726" cy="963912"/>
              <a:chOff x="778322" y="666949"/>
              <a:chExt cx="1252726" cy="963912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041614" y="1065878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767756" y="666949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6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447837" y="943948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7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287878" y="943947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8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78322" y="1353862"/>
                <a:ext cx="2632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 Black" panose="020B0A04020102020204" pitchFamily="34" charset="0"/>
                  </a:rPr>
                  <a:t>9</a:t>
                </a: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251699" y="142994"/>
            <a:ext cx="876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concentrations low under ice? Need to consider the water mass and ice history. Some “ice” stations had open water before our sampling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C03F1F-75AA-4C45-AE5B-D7D909CAA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12"/>
    </mc:Choice>
    <mc:Fallback>
      <p:transition spd="slow" advTm="6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15474" r="23986" b="17158"/>
          <a:stretch/>
        </p:blipFill>
        <p:spPr>
          <a:xfrm>
            <a:off x="111760" y="113608"/>
            <a:ext cx="4102540" cy="2878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0662" y="2654029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0525-1348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t="15474" r="24003" b="17158"/>
          <a:stretch/>
        </p:blipFill>
        <p:spPr>
          <a:xfrm>
            <a:off x="4613182" y="113608"/>
            <a:ext cx="4102539" cy="2878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2083" y="2654029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0526-2144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t="15474" r="24003" b="17158"/>
          <a:stretch/>
        </p:blipFill>
        <p:spPr>
          <a:xfrm>
            <a:off x="111760" y="3247696"/>
            <a:ext cx="4102540" cy="2878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0662" y="5788118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0527-2147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t="15474" r="23003" b="17158"/>
          <a:stretch/>
        </p:blipFill>
        <p:spPr>
          <a:xfrm>
            <a:off x="4613182" y="3247696"/>
            <a:ext cx="4102540" cy="28293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72083" y="5738480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0530-1535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95994" y="628045"/>
            <a:ext cx="1252726" cy="963912"/>
            <a:chOff x="778322" y="666949"/>
            <a:chExt cx="1252726" cy="963912"/>
          </a:xfrm>
        </p:grpSpPr>
        <p:sp>
          <p:nvSpPr>
            <p:cNvPr id="14" name="TextBox 13"/>
            <p:cNvSpPr txBox="1"/>
            <p:nvPr/>
          </p:nvSpPr>
          <p:spPr>
            <a:xfrm>
              <a:off x="1041614" y="1065878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7756" y="666949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7837" y="943948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7878" y="943947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8322" y="1353862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15444" y="677683"/>
            <a:ext cx="1252726" cy="963912"/>
            <a:chOff x="778322" y="666949"/>
            <a:chExt cx="1252726" cy="963912"/>
          </a:xfrm>
        </p:grpSpPr>
        <p:sp>
          <p:nvSpPr>
            <p:cNvPr id="21" name="TextBox 20"/>
            <p:cNvSpPr txBox="1"/>
            <p:nvPr/>
          </p:nvSpPr>
          <p:spPr>
            <a:xfrm>
              <a:off x="1041614" y="1065878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67756" y="666949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47837" y="943948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7878" y="943947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8322" y="1353862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9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0833" y="3784018"/>
            <a:ext cx="1252726" cy="963912"/>
            <a:chOff x="778322" y="666949"/>
            <a:chExt cx="1252726" cy="963912"/>
          </a:xfrm>
        </p:grpSpPr>
        <p:sp>
          <p:nvSpPr>
            <p:cNvPr id="27" name="TextBox 26"/>
            <p:cNvSpPr txBox="1"/>
            <p:nvPr/>
          </p:nvSpPr>
          <p:spPr>
            <a:xfrm>
              <a:off x="1041614" y="1065878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67756" y="666949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6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47837" y="943948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87878" y="943947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8322" y="1353862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9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30283" y="3784018"/>
            <a:ext cx="1252726" cy="963912"/>
            <a:chOff x="778322" y="666949"/>
            <a:chExt cx="1252726" cy="963912"/>
          </a:xfrm>
        </p:grpSpPr>
        <p:sp>
          <p:nvSpPr>
            <p:cNvPr id="33" name="TextBox 32"/>
            <p:cNvSpPr txBox="1"/>
            <p:nvPr/>
          </p:nvSpPr>
          <p:spPr>
            <a:xfrm>
              <a:off x="1041614" y="1065878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67756" y="666949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447837" y="943948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87878" y="943947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8322" y="1353862"/>
              <a:ext cx="2632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Black" panose="020B0A04020102020204" pitchFamily="34" charset="0"/>
                </a:rPr>
                <a:t>9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74125" y="2763874"/>
            <a:ext cx="6966298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Rn-222 and Ra-226 measurements at Stations 6, 8 &amp; 9 indicate that the mixed layer Rn is below secular equilibrium suggesting lack of ice cover and/or water movement from open water to under the ice prior to sampling. Thus, the lack of elevated Hg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be because of these factors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D3B295C-CA5D-4B96-A12E-8A6C464A5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75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24"/>
    </mc:Choice>
    <mc:Fallback>
      <p:transition spd="slow" advTm="75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48" y="365125"/>
            <a:ext cx="4911726" cy="6356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775" y="757084"/>
            <a:ext cx="4031225" cy="4218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2774" y="5097780"/>
            <a:ext cx="4031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column not strongly stratified and little oxygen depletion at the higher latitude stations during the cruise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AD10C9-925C-4E89-88DC-A533BE747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3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86"/>
    </mc:Choice>
    <mc:Fallback>
      <p:transition spd="slow" advTm="4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27996" r="20058" b="5338"/>
          <a:stretch/>
        </p:blipFill>
        <p:spPr>
          <a:xfrm>
            <a:off x="3283426" y="13180"/>
            <a:ext cx="5769134" cy="6708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t="7091" r="11700" b="77576"/>
          <a:stretch/>
        </p:blipFill>
        <p:spPr>
          <a:xfrm>
            <a:off x="0" y="177601"/>
            <a:ext cx="8925193" cy="2291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217" y="2468880"/>
            <a:ext cx="30817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Underway measurements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DMeHg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Low in the ice region and generally low (&lt;5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except for the region close to the Aleutians where high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DMeHg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also found throughout the water column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B25315-D15D-4A5F-9782-DA8029A2F7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61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05"/>
    </mc:Choice>
    <mc:Fallback>
      <p:transition spd="slow" advTm="32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995"/>
            <a:ext cx="4817806" cy="4950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806" y="0"/>
            <a:ext cx="4283167" cy="4944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9515" y="5215474"/>
            <a:ext cx="3921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Underway Hg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&lt;100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these stations, so its higher in the deeper waters than under the ice/in the mixed layer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3729" y="366743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St.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7458" y="348276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St.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1758" y="247200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St. 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8903" y="187025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St. 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957" y="5061585"/>
            <a:ext cx="4593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moved north and under ice, but highest concentrations are not near surface but at mid-depth. Measurable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DMeHg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all stations but &lt;10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lowest at 10 m (&lt;5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CE6636F-E311-432D-9C66-20845CBC8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7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12"/>
    </mc:Choice>
    <mc:Fallback>
      <p:transition spd="slow" advTm="3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6124" b="49363"/>
          <a:stretch/>
        </p:blipFill>
        <p:spPr>
          <a:xfrm>
            <a:off x="122779" y="28699"/>
            <a:ext cx="6906671" cy="3077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50131" r="-26" b="23409"/>
          <a:stretch/>
        </p:blipFill>
        <p:spPr>
          <a:xfrm>
            <a:off x="2030190" y="3277925"/>
            <a:ext cx="7045059" cy="3332123"/>
          </a:xfrm>
          <a:prstGeom prst="rect">
            <a:avLst/>
          </a:prstGeom>
        </p:spPr>
      </p:pic>
      <p:sp>
        <p:nvSpPr>
          <p:cNvPr id="2" name="Striped Right Arrow 1"/>
          <p:cNvSpPr/>
          <p:nvPr/>
        </p:nvSpPr>
        <p:spPr>
          <a:xfrm>
            <a:off x="533400" y="373380"/>
            <a:ext cx="327660" cy="1828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2084439" y="3528060"/>
            <a:ext cx="327660" cy="1828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43751" y="107826"/>
            <a:ext cx="19314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profiles of elemental and methylmercury measured on the US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Geotraces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cruise show that their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distri-butions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comparable with our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633" y="3471970"/>
            <a:ext cx="16019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surface waters, especially on the shelf of the Chukchi Sea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968874"/>
            <a:ext cx="23121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AMAP (2021)</a:t>
            </a:r>
          </a:p>
          <a:p>
            <a:r>
              <a:rPr lang="en-US" i="1" dirty="0"/>
              <a:t> </a:t>
            </a:r>
            <a:r>
              <a:rPr lang="en-US" i="1" dirty="0" err="1"/>
              <a:t>Agather</a:t>
            </a:r>
            <a:r>
              <a:rPr lang="en-US" i="1" dirty="0"/>
              <a:t> et al., (2019)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AA38EBE-1830-486F-ADC0-7506AD022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1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8"/>
    </mc:Choice>
    <mc:Fallback>
      <p:transition spd="slow" advTm="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07662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514350" indent="-514350">
              <a:buAutoNum type="arabicPeriod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Yearly sea ice enhances the oxidation of Hg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oxidized gaseous and particulate Hg and the extent of formation in the absence of sea ice was small during the cruise;</a:t>
            </a:r>
          </a:p>
          <a:p>
            <a:pPr marL="514350" indent="-514350">
              <a:buAutoNum type="arabicPeriod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Levels of Hg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regions of current/recent seasonal ice are not elevated as predicted based on previous cruises suggesting either that accumulation of Hg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ice is a long-term process or that loss of ice cover, water mass flow and other physical factors had resulted in Hg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prior to sampling. Further analysis is needed to resolve this, which is important for constraining the annual evasion flux from Arctic waters;</a:t>
            </a:r>
          </a:p>
          <a:p>
            <a:pPr marL="514350" indent="-514350">
              <a:buAutoNum type="arabicPeriod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DMeHg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measurable in the mixed layer, its low concentrations suggest that its evasion is not an important source of atmospheric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this time of year. There was also no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DMeHg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detected in the ice cores collected on this cruise; and </a:t>
            </a:r>
          </a:p>
          <a:p>
            <a:pPr marL="514350" indent="-514350">
              <a:buAutoNum type="arabicPeriod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data analysis is needed to understand the net exchange of Hg at the air-sea interface during the Arctic spring.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64AD8A-8389-4FFA-9B37-3C4484086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6"/>
    </mc:Choice>
    <mc:Fallback>
      <p:transition spd="slow" advTm="8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80010"/>
            <a:ext cx="862965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pPr marL="457200" indent="-457200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AMAP (2021). Arctic Monitoring and Assessment Program Mercury Assessment: Summary for policy makers. https://www.amap.no/documents/doc/2021-amap-mercury-assessment.-summary-for-policy-makers/3510 </a:t>
            </a:r>
          </a:p>
          <a:p>
            <a:pPr marL="457200" indent="-45720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Andersson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(2008) . Enhanced concentrations of dissolved gaseous mercury in the surface waters of the Arctic Ocean.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Mar. Chem.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190-194 </a:t>
            </a:r>
          </a:p>
          <a:p>
            <a:pPr marL="457200" indent="-45720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Agather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(2019) Distribution of mercury species in the Western Arctic Ocean (U.S. GEOTRACES GN01).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Mar. Chem.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103686.</a:t>
            </a:r>
          </a:p>
          <a:p>
            <a:pPr marL="457200" indent="-457200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Dastoor et al. (2021) Arctic mercury cycling. Accepted for publication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Reviews: Earth and Environment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11/21.</a:t>
            </a:r>
          </a:p>
          <a:p>
            <a:pPr marL="457200" indent="-45720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DiMento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(2019) The impact of sea ice on the air-sea exchange of mercury in the Arctic Ocean.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Sea Res. 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28-38. </a:t>
            </a:r>
          </a:p>
          <a:p>
            <a:pPr marL="457200" indent="-457200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and Mason (2021) Comparison of reactive gaseous mercury measured by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-coated denuders and cation exchange membranes during the Pacific GEOTRACES GP15 expedition.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Atmos. Environ.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117973. </a:t>
            </a:r>
          </a:p>
          <a:p>
            <a:pPr marL="457200" indent="-457200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Kirk et al. (2012) Mercury in Arctic marine ecosystems: sources, pathways and exposure.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Environ. Res.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64–87.</a:t>
            </a:r>
          </a:p>
          <a:p>
            <a:pPr marL="457200" indent="-457200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Steffen et al. (2015) Atmospheric mercury in the Canadian Arctic. Part I: a review of recent field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Total Environ.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509–510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3–15.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DF1F2C-35C3-4F76-9443-FE7EB60EC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9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1"/>
    </mc:Choice>
    <mc:Fallback>
      <p:transition spd="slow" advTm="6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6887E02-5379-824E-AA00-FCF81F1F9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249"/>
            <a:ext cx="5276698" cy="58864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B6205A-1358-854D-A99C-39BCB9F91154}"/>
              </a:ext>
            </a:extLst>
          </p:cNvPr>
          <p:cNvSpPr txBox="1">
            <a:spLocks/>
          </p:cNvSpPr>
          <p:nvPr/>
        </p:nvSpPr>
        <p:spPr>
          <a:xfrm>
            <a:off x="5276698" y="0"/>
            <a:ext cx="3783330" cy="67374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May-June 2021</a:t>
            </a:r>
          </a:p>
          <a:p>
            <a:r>
              <a:rPr lang="en-US" dirty="0"/>
              <a:t>R/V </a:t>
            </a:r>
            <a:r>
              <a:rPr lang="en-US" i="1" dirty="0"/>
              <a:t>Sikuliaq</a:t>
            </a:r>
          </a:p>
          <a:p>
            <a:r>
              <a:rPr lang="en-US" dirty="0"/>
              <a:t>18 stations</a:t>
            </a:r>
          </a:p>
          <a:p>
            <a:r>
              <a:rPr lang="en-US" b="1" dirty="0"/>
              <a:t>Collaborators</a:t>
            </a:r>
          </a:p>
          <a:p>
            <a:r>
              <a:rPr lang="en-US" dirty="0" err="1"/>
              <a:t>Radiotraces</a:t>
            </a:r>
            <a:r>
              <a:rPr lang="en-US" dirty="0"/>
              <a:t> - Dave </a:t>
            </a:r>
            <a:r>
              <a:rPr lang="en-US" dirty="0" err="1"/>
              <a:t>Kadko</a:t>
            </a:r>
            <a:r>
              <a:rPr lang="en-US" dirty="0"/>
              <a:t>, Mark Stephens &amp; Doug Hammond</a:t>
            </a:r>
          </a:p>
          <a:p>
            <a:r>
              <a:rPr lang="en-US" dirty="0" err="1"/>
              <a:t>Ar</a:t>
            </a:r>
            <a:r>
              <a:rPr lang="en-US" dirty="0"/>
              <a:t>/O</a:t>
            </a:r>
            <a:r>
              <a:rPr lang="en-US" baseline="-25000" dirty="0"/>
              <a:t>2</a:t>
            </a:r>
            <a:r>
              <a:rPr lang="en-US" dirty="0"/>
              <a:t>/productivity – Laurie </a:t>
            </a:r>
            <a:r>
              <a:rPr lang="en-US" dirty="0" err="1"/>
              <a:t>Juranek</a:t>
            </a:r>
            <a:endParaRPr lang="en-US" dirty="0"/>
          </a:p>
          <a:p>
            <a:r>
              <a:rPr lang="en-US" dirty="0"/>
              <a:t>Carbon – Penny Vlahos, Lauren Barret &amp; Emma Shipley</a:t>
            </a:r>
          </a:p>
          <a:p>
            <a:r>
              <a:rPr lang="en-US" dirty="0"/>
              <a:t>Phys. </a:t>
            </a:r>
            <a:r>
              <a:rPr lang="en-US" dirty="0" err="1"/>
              <a:t>Oceanog</a:t>
            </a:r>
            <a:r>
              <a:rPr lang="en-US" dirty="0"/>
              <a:t>. – Bob Pickart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A34D08-2EEA-4E05-A607-728C2FBB6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71"/>
    </mc:Choice>
    <mc:Fallback>
      <p:transition spd="slow" advTm="89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700497"/>
            <a:ext cx="9024079" cy="6022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8210" y="41623"/>
            <a:ext cx="3418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/>
              <a:t>Any 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921" y="6252518"/>
            <a:ext cx="8993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scientists (mercury and other researchers, and research techs) from 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Siluliaq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spring 2021 expedition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20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6B411F-1C10-471F-A8A6-99CC7B40E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3"/>
    </mc:Choice>
    <mc:Fallback>
      <p:transition spd="slow" advTm="4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01" y="1538859"/>
            <a:ext cx="6685979" cy="4964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205" y="237744"/>
            <a:ext cx="7847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Percent change in the concentrations of mercury in feathers and teeth of Arctic organisms over time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2363" y="1733107"/>
            <a:ext cx="172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Kirk et al. (2012)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16D19C-8234-4A37-AB1A-322A4444F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7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47"/>
    </mc:Choice>
    <mc:Fallback>
      <p:transition spd="slow" advTm="5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965" t="13244" r="14247" b="34139"/>
          <a:stretch/>
        </p:blipFill>
        <p:spPr>
          <a:xfrm>
            <a:off x="928116" y="16002"/>
            <a:ext cx="7123176" cy="6841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6664" y="6488668"/>
            <a:ext cx="1463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AMAP (2021)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330" y="0"/>
            <a:ext cx="1721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Impacts for Mercury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B161FD-E363-4D49-84C6-612491369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8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59"/>
    </mc:Choice>
    <mc:Fallback>
      <p:transition spd="slow" advTm="52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280"/>
            <a:ext cx="9220836" cy="534785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5</a:t>
            </a:fld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034116" y="1278194"/>
            <a:ext cx="3726426" cy="20844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36127" y="335280"/>
            <a:ext cx="2132053" cy="11749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77640" y="5303520"/>
            <a:ext cx="210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Dastoor et al. (2021)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1C1E43-5C85-4238-823F-B00244871A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14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95"/>
    </mc:Choice>
    <mc:Fallback>
      <p:transition spd="slow" advTm="3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04" y="238194"/>
            <a:ext cx="8898066" cy="6110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96248" y="1416908"/>
            <a:ext cx="1383957" cy="543698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79654" y="2294238"/>
            <a:ext cx="869091" cy="543698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6031" y="4514336"/>
            <a:ext cx="5165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AO is a source of Hg to other oceans</a:t>
            </a:r>
          </a:p>
          <a:p>
            <a:r>
              <a:rPr lang="en-US" dirty="0"/>
              <a:t>2. Deposition is greater than evasion. </a:t>
            </a:r>
          </a:p>
          <a:p>
            <a:r>
              <a:rPr lang="en-US" dirty="0"/>
              <a:t>3. Terrestrial inputs are similar to atmospheric inputs</a:t>
            </a:r>
          </a:p>
          <a:p>
            <a:r>
              <a:rPr lang="en-US" dirty="0"/>
              <a:t>4. Deep ocean sedimentation is a small sink</a:t>
            </a:r>
          </a:p>
          <a:p>
            <a:r>
              <a:rPr lang="en-US" dirty="0"/>
              <a:t>5. Current budget suggests a net input but this difference is within the uncertainty of the estimates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2930" y="3788274"/>
            <a:ext cx="1588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Dastoor et al., 2021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3D4068-FDE1-425E-AF17-862D457389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39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44"/>
    </mc:Choice>
    <mc:Fallback>
      <p:transition spd="slow" advTm="5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0223"/>
            <a:ext cx="8920377" cy="4114712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7794416" y="3798957"/>
            <a:ext cx="185529" cy="37547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i="1" dirty="0">
                <a:latin typeface="Times New Roman" panose="02020603050405020304" pitchFamily="18" charset="0"/>
              </a:rPr>
              <a:t>Daily average atmospheric Hg</a:t>
            </a:r>
            <a:r>
              <a:rPr lang="en-US" sz="2000" i="1" baseline="30000" dirty="0">
                <a:latin typeface="Times New Roman" panose="02020603050405020304" pitchFamily="18" charset="0"/>
              </a:rPr>
              <a:t>0</a:t>
            </a:r>
            <a:r>
              <a:rPr lang="en-US" sz="2000" i="1" dirty="0">
                <a:latin typeface="Times New Roman" panose="02020603050405020304" pitchFamily="18" charset="0"/>
              </a:rPr>
              <a:t> (blue) (</a:t>
            </a:r>
            <a:r>
              <a:rPr lang="en-US" sz="2000" i="1" dirty="0" err="1">
                <a:latin typeface="Times New Roman" panose="02020603050405020304" pitchFamily="18" charset="0"/>
              </a:rPr>
              <a:t>ng</a:t>
            </a:r>
            <a:r>
              <a:rPr lang="en-US" sz="2000" i="1" dirty="0">
                <a:latin typeface="Times New Roman" panose="02020603050405020304" pitchFamily="18" charset="0"/>
              </a:rPr>
              <a:t>/m</a:t>
            </a:r>
            <a:r>
              <a:rPr lang="en-US" sz="2000" i="1" baseline="30000" dirty="0">
                <a:latin typeface="Times New Roman" panose="02020603050405020304" pitchFamily="18" charset="0"/>
              </a:rPr>
              <a:t>3</a:t>
            </a:r>
            <a:r>
              <a:rPr lang="en-US" sz="2000" i="1" dirty="0">
                <a:latin typeface="Times New Roman" panose="02020603050405020304" pitchFamily="18" charset="0"/>
              </a:rPr>
              <a:t>), particulate (</a:t>
            </a:r>
            <a:r>
              <a:rPr lang="en-US" sz="2000" i="1" dirty="0" err="1">
                <a:latin typeface="Times New Roman" panose="02020603050405020304" pitchFamily="18" charset="0"/>
              </a:rPr>
              <a:t>PHg</a:t>
            </a:r>
            <a:r>
              <a:rPr lang="en-US" sz="2000" i="1" dirty="0">
                <a:latin typeface="Times New Roman" panose="02020603050405020304" pitchFamily="18" charset="0"/>
              </a:rPr>
              <a:t>, green), and gaseous </a:t>
            </a:r>
            <a:r>
              <a:rPr lang="en-US" sz="2000" i="1" dirty="0" err="1">
                <a:latin typeface="Times New Roman" panose="02020603050405020304" pitchFamily="18" charset="0"/>
              </a:rPr>
              <a:t>Hg</a:t>
            </a:r>
            <a:r>
              <a:rPr lang="en-US" sz="2000" i="1" baseline="30000" dirty="0" err="1">
                <a:latin typeface="Times New Roman" panose="02020603050405020304" pitchFamily="18" charset="0"/>
              </a:rPr>
              <a:t>II</a:t>
            </a:r>
            <a:r>
              <a:rPr lang="en-US" sz="2000" i="1" dirty="0">
                <a:latin typeface="Times New Roman" panose="02020603050405020304" pitchFamily="18" charset="0"/>
              </a:rPr>
              <a:t> (</a:t>
            </a:r>
            <a:r>
              <a:rPr lang="en-US" sz="2000" i="1" dirty="0" err="1">
                <a:latin typeface="Times New Roman" panose="02020603050405020304" pitchFamily="18" charset="0"/>
              </a:rPr>
              <a:t>RGHg</a:t>
            </a:r>
            <a:r>
              <a:rPr lang="en-US" sz="2000" i="1" dirty="0">
                <a:latin typeface="Times New Roman" panose="02020603050405020304" pitchFamily="18" charset="0"/>
              </a:rPr>
              <a:t>, magenta) (both </a:t>
            </a:r>
            <a:r>
              <a:rPr lang="en-US" sz="2000" i="1" dirty="0" err="1">
                <a:latin typeface="Times New Roman" panose="02020603050405020304" pitchFamily="18" charset="0"/>
              </a:rPr>
              <a:t>pg</a:t>
            </a:r>
            <a:r>
              <a:rPr lang="en-US" sz="2000" i="1" dirty="0">
                <a:latin typeface="Times New Roman" panose="02020603050405020304" pitchFamily="18" charset="0"/>
              </a:rPr>
              <a:t>/m</a:t>
            </a:r>
            <a:r>
              <a:rPr lang="en-US" sz="2000" i="1" baseline="30000" dirty="0">
                <a:latin typeface="Times New Roman" panose="02020603050405020304" pitchFamily="18" charset="0"/>
              </a:rPr>
              <a:t>3</a:t>
            </a:r>
            <a:r>
              <a:rPr lang="en-US" sz="2000" i="1" dirty="0">
                <a:latin typeface="Times New Roman" panose="02020603050405020304" pitchFamily="18" charset="0"/>
              </a:rPr>
              <a:t>) at Alert (Nunavut), Canada from 2002 to 2011. From Steffen et al. (2015). </a:t>
            </a:r>
            <a:endParaRPr lang="en-US" sz="2000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5610518"/>
            <a:ext cx="8748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Coastal and island observed Hg depletion events and corresponding high oxidized Hg tend to be most pronounced  in the March-June period of the year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D8E3904-3FC1-403B-B6FA-798CB7D8D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8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87"/>
    </mc:Choice>
    <mc:Fallback>
      <p:transition spd="slow" advTm="7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39993" r="8586" b="21343"/>
          <a:stretch/>
        </p:blipFill>
        <p:spPr>
          <a:xfrm>
            <a:off x="398211" y="2679336"/>
            <a:ext cx="7968550" cy="3870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3" y="329155"/>
            <a:ext cx="8886825" cy="2492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3598" y="329155"/>
            <a:ext cx="3440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RGHg</a:t>
            </a:r>
            <a:r>
              <a:rPr lang="en-US" sz="2400" dirty="0"/>
              <a:t> and </a:t>
            </a:r>
            <a:r>
              <a:rPr lang="en-US" sz="2400" dirty="0" err="1"/>
              <a:t>HgP</a:t>
            </a:r>
            <a:r>
              <a:rPr lang="en-US" sz="2400" dirty="0"/>
              <a:t> &lt;10 </a:t>
            </a:r>
            <a:r>
              <a:rPr lang="en-US" sz="2400" dirty="0" err="1"/>
              <a:t>pg</a:t>
            </a:r>
            <a:r>
              <a:rPr lang="en-US" sz="2400" dirty="0"/>
              <a:t>/m</a:t>
            </a:r>
            <a:r>
              <a:rPr lang="en-US" sz="2400" baseline="30000" dirty="0"/>
              <a:t>3</a:t>
            </a:r>
            <a:r>
              <a:rPr lang="en-US" sz="2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4746" y="2518762"/>
            <a:ext cx="218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DiMento</a:t>
            </a:r>
            <a:r>
              <a:rPr lang="en-US" i="1" dirty="0"/>
              <a:t> et al. (2019)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8421" y="6488668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He and Mason (2021)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6713" y="39111"/>
            <a:ext cx="1797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2015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Arctic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GEOTRACES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575" y="3283693"/>
            <a:ext cx="2190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2018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GEOTRACES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GP15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05103" y="5172209"/>
            <a:ext cx="796413" cy="259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382032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confirmed by available ocean data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B7AC081-4B1A-4591-8679-1EAD65FCA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63"/>
    </mc:Choice>
    <mc:Fallback>
      <p:transition spd="slow" advTm="5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5" r="11999" b="7702"/>
          <a:stretch/>
        </p:blipFill>
        <p:spPr>
          <a:xfrm>
            <a:off x="144418" y="2059676"/>
            <a:ext cx="7925059" cy="466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29338" r="22421" b="47995"/>
          <a:stretch/>
        </p:blipFill>
        <p:spPr>
          <a:xfrm>
            <a:off x="70789" y="108749"/>
            <a:ext cx="4705179" cy="1950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3110" y="0"/>
            <a:ext cx="3890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</a:rPr>
              <a:t>Atmospheric Hg</a:t>
            </a:r>
            <a:r>
              <a:rPr lang="en-US" sz="2400" i="1" baseline="30000" dirty="0">
                <a:latin typeface="Times New Roman" panose="02020603050405020304" pitchFamily="18" charset="0"/>
              </a:rPr>
              <a:t>0</a:t>
            </a:r>
            <a:r>
              <a:rPr lang="en-US" sz="2400" i="1" dirty="0">
                <a:latin typeface="Times New Roman" panose="02020603050405020304" pitchFamily="18" charset="0"/>
              </a:rPr>
              <a:t> (yellow) (ng/m</a:t>
            </a:r>
            <a:r>
              <a:rPr lang="en-US" sz="2400" i="1" baseline="30000" dirty="0">
                <a:latin typeface="Times New Roman" panose="02020603050405020304" pitchFamily="18" charset="0"/>
              </a:rPr>
              <a:t>3</a:t>
            </a:r>
            <a:r>
              <a:rPr lang="en-US" sz="2400" i="1" dirty="0">
                <a:latin typeface="Times New Roman" panose="02020603050405020304" pitchFamily="18" charset="0"/>
              </a:rPr>
              <a:t>), particulate (</a:t>
            </a:r>
            <a:r>
              <a:rPr lang="en-US" sz="2400" i="1" dirty="0" err="1">
                <a:latin typeface="Times New Roman" panose="02020603050405020304" pitchFamily="18" charset="0"/>
              </a:rPr>
              <a:t>HgP</a:t>
            </a:r>
            <a:r>
              <a:rPr lang="en-US" sz="2400" i="1" dirty="0">
                <a:latin typeface="Times New Roman" panose="02020603050405020304" pitchFamily="18" charset="0"/>
              </a:rPr>
              <a:t>, diamond), and gaseous </a:t>
            </a:r>
            <a:r>
              <a:rPr lang="en-US" sz="2400" i="1" dirty="0" err="1">
                <a:latin typeface="Times New Roman" panose="02020603050405020304" pitchFamily="18" charset="0"/>
              </a:rPr>
              <a:t>Hg</a:t>
            </a:r>
            <a:r>
              <a:rPr lang="en-US" sz="2400" i="1" baseline="30000" dirty="0" err="1">
                <a:latin typeface="Times New Roman" panose="02020603050405020304" pitchFamily="18" charset="0"/>
              </a:rPr>
              <a:t>II</a:t>
            </a:r>
            <a:r>
              <a:rPr lang="en-US" sz="2400" i="1" dirty="0">
                <a:latin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</a:rPr>
              <a:t>RGHg</a:t>
            </a:r>
            <a:r>
              <a:rPr lang="en-US" sz="2400" i="1" dirty="0">
                <a:latin typeface="Times New Roman" panose="02020603050405020304" pitchFamily="18" charset="0"/>
              </a:rPr>
              <a:t>, square) (both </a:t>
            </a:r>
            <a:r>
              <a:rPr lang="en-US" sz="2400" i="1" dirty="0" err="1">
                <a:latin typeface="Times New Roman" panose="02020603050405020304" pitchFamily="18" charset="0"/>
              </a:rPr>
              <a:t>pg</a:t>
            </a:r>
            <a:r>
              <a:rPr lang="en-US" sz="2400" i="1" dirty="0">
                <a:latin typeface="Times New Roman" panose="02020603050405020304" pitchFamily="18" charset="0"/>
              </a:rPr>
              <a:t>/m</a:t>
            </a:r>
            <a:r>
              <a:rPr lang="en-US" sz="2400" i="1" baseline="30000" dirty="0">
                <a:latin typeface="Times New Roman" panose="02020603050405020304" pitchFamily="18" charset="0"/>
              </a:rPr>
              <a:t>3</a:t>
            </a:r>
            <a:r>
              <a:rPr lang="en-US" sz="2400" i="1" dirty="0">
                <a:latin typeface="Times New Roman" panose="02020603050405020304" pitchFamily="18" charset="0"/>
              </a:rPr>
              <a:t>) during the recent cruise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4A19-9C2E-49D9-999F-1D1C87D58488}" type="slidenum">
              <a:rPr lang="en-US" smtClean="0"/>
              <a:t>9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361378" y="728553"/>
            <a:ext cx="674615" cy="1318457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850461" y="430351"/>
            <a:ext cx="1020558" cy="2922449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7288B5-899C-4106-95B6-31E34B1D6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42"/>
    </mc:Choice>
    <mc:Fallback>
      <p:transition spd="slow" advTm="7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6294</TotalTime>
  <Words>1293</Words>
  <Application>Microsoft Office PowerPoint</Application>
  <PresentationFormat>On-screen Show (4:3)</PresentationFormat>
  <Paragraphs>154</Paragraphs>
  <Slides>20</Slides>
  <Notes>7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</dc:creator>
  <cp:lastModifiedBy>Joan Mullins</cp:lastModifiedBy>
  <cp:revision>175</cp:revision>
  <cp:lastPrinted>2021-10-14T16:13:15Z</cp:lastPrinted>
  <dcterms:created xsi:type="dcterms:W3CDTF">2021-06-03T22:10:03Z</dcterms:created>
  <dcterms:modified xsi:type="dcterms:W3CDTF">2021-12-05T14:21:06Z</dcterms:modified>
</cp:coreProperties>
</file>